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78" r:id="rId11"/>
    <p:sldId id="279" r:id="rId12"/>
    <p:sldId id="266" r:id="rId13"/>
    <p:sldId id="267" r:id="rId14"/>
    <p:sldId id="268" r:id="rId15"/>
    <p:sldId id="269" r:id="rId16"/>
    <p:sldId id="270" r:id="rId17"/>
    <p:sldId id="271" r:id="rId18"/>
    <p:sldId id="272" r:id="rId19"/>
    <p:sldId id="273" r:id="rId20"/>
    <p:sldId id="274" r:id="rId21"/>
    <p:sldId id="275" r:id="rId22"/>
    <p:sldId id="276" r:id="rId23"/>
    <p:sldId id="280" r:id="rId24"/>
    <p:sldId id="277" r:id="rId25"/>
    <p:sldId id="265"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28" autoAdjust="0"/>
    <p:restoredTop sz="94660"/>
  </p:normalViewPr>
  <p:slideViewPr>
    <p:cSldViewPr snapToGrid="0">
      <p:cViewPr>
        <p:scale>
          <a:sx n="75" d="100"/>
          <a:sy n="75" d="100"/>
        </p:scale>
        <p:origin x="710" y="56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96FEEC13-4058-4CA9-8A05-D7D9458C8833}" type="datetimeFigureOut">
              <a:rPr lang="en-IN" smtClean="0"/>
              <a:pPr/>
              <a:t>22-01-2021</a:t>
            </a:fld>
            <a:endParaRPr lang="en-IN" dirty="0"/>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IN"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D8BEAACC-73A7-4A9D-A6F3-1DD1B66D0E92}" type="slidenum">
              <a:rPr lang="en-IN" smtClean="0"/>
              <a:pPr/>
              <a:t>‹#›</a:t>
            </a:fld>
            <a:endParaRPr lang="en-IN"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7938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FEEC13-4058-4CA9-8A05-D7D9458C8833}" type="datetimeFigureOut">
              <a:rPr lang="en-IN" smtClean="0"/>
              <a:pPr/>
              <a:t>22-01-2021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8BEAACC-73A7-4A9D-A6F3-1DD1B66D0E92}" type="slidenum">
              <a:rPr lang="en-IN" smtClean="0"/>
              <a:pPr/>
              <a:t>‹#›</a:t>
            </a:fld>
            <a:endParaRPr lang="en-IN" dirty="0"/>
          </a:p>
        </p:txBody>
      </p:sp>
    </p:spTree>
    <p:extLst>
      <p:ext uri="{BB962C8B-B14F-4D97-AF65-F5344CB8AC3E}">
        <p14:creationId xmlns:p14="http://schemas.microsoft.com/office/powerpoint/2010/main" val="470220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FEEC13-4058-4CA9-8A05-D7D9458C8833}" type="datetimeFigureOut">
              <a:rPr lang="en-IN" smtClean="0"/>
              <a:pPr/>
              <a:t>22-01-2021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8BEAACC-73A7-4A9D-A6F3-1DD1B66D0E92}" type="slidenum">
              <a:rPr lang="en-IN" smtClean="0"/>
              <a:pPr/>
              <a:t>‹#›</a:t>
            </a:fld>
            <a:endParaRPr lang="en-IN" dirty="0"/>
          </a:p>
        </p:txBody>
      </p:sp>
    </p:spTree>
    <p:extLst>
      <p:ext uri="{BB962C8B-B14F-4D97-AF65-F5344CB8AC3E}">
        <p14:creationId xmlns:p14="http://schemas.microsoft.com/office/powerpoint/2010/main" val="1348527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FEEC13-4058-4CA9-8A05-D7D9458C8833}" type="datetimeFigureOut">
              <a:rPr lang="en-IN" smtClean="0"/>
              <a:pPr/>
              <a:t>22-01-2021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8BEAACC-73A7-4A9D-A6F3-1DD1B66D0E92}" type="slidenum">
              <a:rPr lang="en-IN" smtClean="0"/>
              <a:pPr/>
              <a:t>‹#›</a:t>
            </a:fld>
            <a:endParaRPr lang="en-IN" dirty="0"/>
          </a:p>
        </p:txBody>
      </p:sp>
    </p:spTree>
    <p:extLst>
      <p:ext uri="{BB962C8B-B14F-4D97-AF65-F5344CB8AC3E}">
        <p14:creationId xmlns:p14="http://schemas.microsoft.com/office/powerpoint/2010/main" val="574639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FEEC13-4058-4CA9-8A05-D7D9458C8833}" type="datetimeFigureOut">
              <a:rPr lang="en-IN" smtClean="0"/>
              <a:pPr/>
              <a:t>22-01-2021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D8BEAACC-73A7-4A9D-A6F3-1DD1B66D0E92}" type="slidenum">
              <a:rPr lang="en-IN" smtClean="0"/>
              <a:pPr/>
              <a:t>‹#›</a:t>
            </a:fld>
            <a:endParaRPr lang="en-IN"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52496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FEEC13-4058-4CA9-8A05-D7D9458C8833}" type="datetimeFigureOut">
              <a:rPr lang="en-IN" smtClean="0"/>
              <a:pPr/>
              <a:t>22-01-2021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D8BEAACC-73A7-4A9D-A6F3-1DD1B66D0E92}" type="slidenum">
              <a:rPr lang="en-IN" smtClean="0"/>
              <a:pPr/>
              <a:t>‹#›</a:t>
            </a:fld>
            <a:endParaRPr lang="en-IN" dirty="0"/>
          </a:p>
        </p:txBody>
      </p:sp>
    </p:spTree>
    <p:extLst>
      <p:ext uri="{BB962C8B-B14F-4D97-AF65-F5344CB8AC3E}">
        <p14:creationId xmlns:p14="http://schemas.microsoft.com/office/powerpoint/2010/main" val="35876128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FEEC13-4058-4CA9-8A05-D7D9458C8833}" type="datetimeFigureOut">
              <a:rPr lang="en-IN" smtClean="0"/>
              <a:pPr/>
              <a:t>22-01-2021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D8BEAACC-73A7-4A9D-A6F3-1DD1B66D0E92}" type="slidenum">
              <a:rPr lang="en-IN" smtClean="0"/>
              <a:pPr/>
              <a:t>‹#›</a:t>
            </a:fld>
            <a:endParaRPr lang="en-IN" dirty="0"/>
          </a:p>
        </p:txBody>
      </p:sp>
    </p:spTree>
    <p:extLst>
      <p:ext uri="{BB962C8B-B14F-4D97-AF65-F5344CB8AC3E}">
        <p14:creationId xmlns:p14="http://schemas.microsoft.com/office/powerpoint/2010/main" val="3890165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FEEC13-4058-4CA9-8A05-D7D9458C8833}" type="datetimeFigureOut">
              <a:rPr lang="en-IN" smtClean="0"/>
              <a:pPr/>
              <a:t>22-01-2021</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D8BEAACC-73A7-4A9D-A6F3-1DD1B66D0E92}" type="slidenum">
              <a:rPr lang="en-IN" smtClean="0"/>
              <a:pPr/>
              <a:t>‹#›</a:t>
            </a:fld>
            <a:endParaRPr lang="en-IN" dirty="0"/>
          </a:p>
        </p:txBody>
      </p:sp>
    </p:spTree>
    <p:extLst>
      <p:ext uri="{BB962C8B-B14F-4D97-AF65-F5344CB8AC3E}">
        <p14:creationId xmlns:p14="http://schemas.microsoft.com/office/powerpoint/2010/main" val="15050439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FEEC13-4058-4CA9-8A05-D7D9458C8833}" type="datetimeFigureOut">
              <a:rPr lang="en-IN" smtClean="0"/>
              <a:pPr/>
              <a:t>22-01-2021</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D8BEAACC-73A7-4A9D-A6F3-1DD1B66D0E92}" type="slidenum">
              <a:rPr lang="en-IN" smtClean="0"/>
              <a:pPr/>
              <a:t>‹#›</a:t>
            </a:fld>
            <a:endParaRPr lang="en-IN" dirty="0"/>
          </a:p>
        </p:txBody>
      </p:sp>
    </p:spTree>
    <p:extLst>
      <p:ext uri="{BB962C8B-B14F-4D97-AF65-F5344CB8AC3E}">
        <p14:creationId xmlns:p14="http://schemas.microsoft.com/office/powerpoint/2010/main" val="1954056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FEEC13-4058-4CA9-8A05-D7D9458C8833}" type="datetimeFigureOut">
              <a:rPr lang="en-IN" smtClean="0"/>
              <a:pPr/>
              <a:t>22-01-2021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D8BEAACC-73A7-4A9D-A6F3-1DD1B66D0E92}" type="slidenum">
              <a:rPr lang="en-IN" smtClean="0"/>
              <a:pPr/>
              <a:t>‹#›</a:t>
            </a:fld>
            <a:endParaRPr lang="en-IN" dirty="0"/>
          </a:p>
        </p:txBody>
      </p:sp>
    </p:spTree>
    <p:extLst>
      <p:ext uri="{BB962C8B-B14F-4D97-AF65-F5344CB8AC3E}">
        <p14:creationId xmlns:p14="http://schemas.microsoft.com/office/powerpoint/2010/main" val="2609509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6FEEC13-4058-4CA9-8A05-D7D9458C8833}" type="datetimeFigureOut">
              <a:rPr lang="en-IN" smtClean="0"/>
              <a:pPr/>
              <a:t>22-01-2021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D8BEAACC-73A7-4A9D-A6F3-1DD1B66D0E92}" type="slidenum">
              <a:rPr lang="en-IN" smtClean="0"/>
              <a:pPr/>
              <a:t>‹#›</a:t>
            </a:fld>
            <a:endParaRPr lang="en-IN" dirty="0"/>
          </a:p>
        </p:txBody>
      </p:sp>
    </p:spTree>
    <p:extLst>
      <p:ext uri="{BB962C8B-B14F-4D97-AF65-F5344CB8AC3E}">
        <p14:creationId xmlns:p14="http://schemas.microsoft.com/office/powerpoint/2010/main" val="40024295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96FEEC13-4058-4CA9-8A05-D7D9458C8833}" type="datetimeFigureOut">
              <a:rPr lang="en-IN" smtClean="0"/>
              <a:pPr/>
              <a:t>22-01-2021</a:t>
            </a:fld>
            <a:endParaRPr lang="en-IN"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IN" dirty="0"/>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D8BEAACC-73A7-4A9D-A6F3-1DD1B66D0E92}" type="slidenum">
              <a:rPr lang="en-IN" smtClean="0"/>
              <a:pPr/>
              <a:t>‹#›</a:t>
            </a:fld>
            <a:endParaRPr lang="en-IN" dirty="0"/>
          </a:p>
        </p:txBody>
      </p:sp>
    </p:spTree>
    <p:extLst>
      <p:ext uri="{BB962C8B-B14F-4D97-AF65-F5344CB8AC3E}">
        <p14:creationId xmlns:p14="http://schemas.microsoft.com/office/powerpoint/2010/main" val="170237076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A4407-1D02-4FAB-B071-04BC3BB4DFA6}"/>
              </a:ext>
            </a:extLst>
          </p:cNvPr>
          <p:cNvSpPr>
            <a:spLocks noGrp="1"/>
          </p:cNvSpPr>
          <p:nvPr>
            <p:ph type="ctrTitle"/>
          </p:nvPr>
        </p:nvSpPr>
        <p:spPr>
          <a:xfrm>
            <a:off x="1476703" y="1813033"/>
            <a:ext cx="9144000" cy="2601311"/>
          </a:xfrm>
        </p:spPr>
        <p:txBody>
          <a:bodyPr>
            <a:noAutofit/>
          </a:bodyPr>
          <a:lstStyle/>
          <a:p>
            <a:r>
              <a:rPr lang="en-US" sz="7200" dirty="0">
                <a:latin typeface="Bahnschrift" panose="020B0502040204020203" pitchFamily="34" charset="0"/>
              </a:rPr>
              <a:t>COMIC CHARACTERS </a:t>
            </a:r>
            <a:r>
              <a:rPr lang="en-US" dirty="0">
                <a:latin typeface="Bahnschrift" panose="020B0502040204020203" pitchFamily="34" charset="0"/>
              </a:rPr>
              <a:t>portal</a:t>
            </a:r>
            <a:endParaRPr lang="en-IN" sz="7200" dirty="0">
              <a:latin typeface="Bahnschrift" panose="020B0502040204020203" pitchFamily="34" charset="0"/>
            </a:endParaRPr>
          </a:p>
        </p:txBody>
      </p:sp>
    </p:spTree>
    <p:extLst>
      <p:ext uri="{BB962C8B-B14F-4D97-AF65-F5344CB8AC3E}">
        <p14:creationId xmlns:p14="http://schemas.microsoft.com/office/powerpoint/2010/main" val="1985721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descr="C:\Users\STUDENT\Downloads\ccp\Comic charachter portal.png"/>
          <p:cNvPicPr>
            <a:picLocks noChangeAspect="1" noChangeArrowheads="1"/>
          </p:cNvPicPr>
          <p:nvPr/>
        </p:nvPicPr>
        <p:blipFill>
          <a:blip r:embed="rId2"/>
          <a:srcRect/>
          <a:stretch>
            <a:fillRect/>
          </a:stretch>
        </p:blipFill>
        <p:spPr bwMode="auto">
          <a:xfrm>
            <a:off x="877824" y="219456"/>
            <a:ext cx="9814559" cy="6529726"/>
          </a:xfrm>
          <a:prstGeom prst="rect">
            <a:avLst/>
          </a:prstGeom>
          <a:noFill/>
        </p:spPr>
      </p:pic>
      <p:sp>
        <p:nvSpPr>
          <p:cNvPr id="3" name="TextBox 2"/>
          <p:cNvSpPr txBox="1"/>
          <p:nvPr/>
        </p:nvSpPr>
        <p:spPr>
          <a:xfrm>
            <a:off x="9448800" y="719328"/>
            <a:ext cx="2037737" cy="369332"/>
          </a:xfrm>
          <a:prstGeom prst="rect">
            <a:avLst/>
          </a:prstGeom>
          <a:noFill/>
        </p:spPr>
        <p:txBody>
          <a:bodyPr wrap="none" rtlCol="0">
            <a:spAutoFit/>
          </a:bodyPr>
          <a:lstStyle/>
          <a:p>
            <a:r>
              <a:rPr lang="en-GB" b="1" u="sng" dirty="0"/>
              <a:t>USECASE diagram</a:t>
            </a:r>
            <a:endParaRPr lang="en-US" b="1" u="sng"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C:\Users\STUDENT\Downloads\ccp\DATAFLOW_CCP.png"/>
          <p:cNvPicPr>
            <a:picLocks noChangeAspect="1" noChangeArrowheads="1"/>
          </p:cNvPicPr>
          <p:nvPr/>
        </p:nvPicPr>
        <p:blipFill>
          <a:blip r:embed="rId2"/>
          <a:srcRect/>
          <a:stretch>
            <a:fillRect/>
          </a:stretch>
        </p:blipFill>
        <p:spPr bwMode="auto">
          <a:xfrm>
            <a:off x="0" y="0"/>
            <a:ext cx="12192000" cy="6858000"/>
          </a:xfrm>
          <a:prstGeom prst="rect">
            <a:avLst/>
          </a:prstGeom>
          <a:noFill/>
        </p:spPr>
      </p:pic>
      <p:sp>
        <p:nvSpPr>
          <p:cNvPr id="3" name="TextBox 2"/>
          <p:cNvSpPr txBox="1"/>
          <p:nvPr/>
        </p:nvSpPr>
        <p:spPr>
          <a:xfrm>
            <a:off x="8942119" y="617517"/>
            <a:ext cx="2244397" cy="369332"/>
          </a:xfrm>
          <a:prstGeom prst="rect">
            <a:avLst/>
          </a:prstGeom>
          <a:noFill/>
        </p:spPr>
        <p:txBody>
          <a:bodyPr wrap="none" rtlCol="0">
            <a:spAutoFit/>
          </a:bodyPr>
          <a:lstStyle/>
          <a:p>
            <a:r>
              <a:rPr lang="en-GB" b="1" u="sng" dirty="0"/>
              <a:t>DATAFLOW diagram</a:t>
            </a:r>
            <a:endParaRPr lang="en-US" b="1" u="sng"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STUDENT\Downloads\ccp\screenshots\screenshots\Screenshot (450).png"/>
          <p:cNvPicPr>
            <a:picLocks noChangeAspect="1" noChangeArrowheads="1"/>
          </p:cNvPicPr>
          <p:nvPr/>
        </p:nvPicPr>
        <p:blipFill>
          <a:blip r:embed="rId2"/>
          <a:srcRect/>
          <a:stretch>
            <a:fillRect/>
          </a:stretch>
        </p:blipFill>
        <p:spPr bwMode="auto">
          <a:xfrm>
            <a:off x="0" y="0"/>
            <a:ext cx="12192001" cy="6858000"/>
          </a:xfrm>
          <a:prstGeom prst="rect">
            <a:avLst/>
          </a:prstGeom>
          <a:noFill/>
        </p:spPr>
      </p:pic>
      <p:sp>
        <p:nvSpPr>
          <p:cNvPr id="3" name="TextBox 2"/>
          <p:cNvSpPr txBox="1"/>
          <p:nvPr/>
        </p:nvSpPr>
        <p:spPr>
          <a:xfrm>
            <a:off x="10039739" y="3564294"/>
            <a:ext cx="1790875" cy="461665"/>
          </a:xfrm>
          <a:prstGeom prst="rect">
            <a:avLst/>
          </a:prstGeom>
          <a:noFill/>
        </p:spPr>
        <p:txBody>
          <a:bodyPr wrap="none" rtlCol="0">
            <a:spAutoFit/>
          </a:bodyPr>
          <a:lstStyle/>
          <a:p>
            <a:r>
              <a:rPr lang="en-GB" sz="2400" b="1" u="sng" dirty="0">
                <a:latin typeface="Bahnschrift" pitchFamily="34" charset="0"/>
              </a:rPr>
              <a:t>HOMEPAGE</a:t>
            </a:r>
            <a:endParaRPr lang="en-US" sz="2400" b="1" u="sng" dirty="0">
              <a:latin typeface="Bahnschrift"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STUDENT\Downloads\ccp\screenshots\screenshots\Screenshot (451).png"/>
          <p:cNvPicPr>
            <a:picLocks noChangeAspect="1" noChangeArrowheads="1"/>
          </p:cNvPicPr>
          <p:nvPr/>
        </p:nvPicPr>
        <p:blipFill>
          <a:blip r:embed="rId2"/>
          <a:srcRect/>
          <a:stretch>
            <a:fillRect/>
          </a:stretch>
        </p:blipFill>
        <p:spPr bwMode="auto">
          <a:xfrm>
            <a:off x="1" y="-1"/>
            <a:ext cx="12192000" cy="6858001"/>
          </a:xfrm>
          <a:prstGeom prst="rect">
            <a:avLst/>
          </a:prstGeom>
          <a:noFill/>
        </p:spPr>
      </p:pic>
      <p:sp>
        <p:nvSpPr>
          <p:cNvPr id="3" name="TextBox 2"/>
          <p:cNvSpPr txBox="1"/>
          <p:nvPr/>
        </p:nvSpPr>
        <p:spPr>
          <a:xfrm>
            <a:off x="3721768" y="866274"/>
            <a:ext cx="373820" cy="369332"/>
          </a:xfrm>
          <a:prstGeom prst="rect">
            <a:avLst/>
          </a:prstGeom>
          <a:noFill/>
        </p:spPr>
        <p:txBody>
          <a:bodyPr wrap="none" rtlCol="0">
            <a:spAutoFit/>
          </a:bodyPr>
          <a:lstStyle/>
          <a:p>
            <a:r>
              <a:rPr lang="en-GB" dirty="0"/>
              <a:t>M</a:t>
            </a:r>
            <a:endParaRPr lang="en-US" dirty="0"/>
          </a:p>
        </p:txBody>
      </p:sp>
      <p:sp>
        <p:nvSpPr>
          <p:cNvPr id="4" name="TextBox 3"/>
          <p:cNvSpPr txBox="1"/>
          <p:nvPr/>
        </p:nvSpPr>
        <p:spPr>
          <a:xfrm>
            <a:off x="5390147" y="641684"/>
            <a:ext cx="1402948" cy="369332"/>
          </a:xfrm>
          <a:prstGeom prst="rect">
            <a:avLst/>
          </a:prstGeom>
          <a:noFill/>
        </p:spPr>
        <p:txBody>
          <a:bodyPr wrap="none" rtlCol="0">
            <a:spAutoFit/>
          </a:bodyPr>
          <a:lstStyle/>
          <a:p>
            <a:r>
              <a:rPr lang="en-GB" b="1" u="sng" dirty="0">
                <a:solidFill>
                  <a:schemeClr val="bg1"/>
                </a:solidFill>
                <a:latin typeface="Arial Unicode MS" pitchFamily="34" charset="-128"/>
                <a:ea typeface="Arial Unicode MS" pitchFamily="34" charset="-128"/>
                <a:cs typeface="Arial Unicode MS" pitchFamily="34" charset="-128"/>
              </a:rPr>
              <a:t>MAINPAGE</a:t>
            </a:r>
            <a:endParaRPr lang="en-US" b="1" u="sng" dirty="0">
              <a:solidFill>
                <a:schemeClr val="bg1"/>
              </a:solidFill>
              <a:latin typeface="Arial Unicode MS" pitchFamily="34" charset="-128"/>
              <a:ea typeface="Arial Unicode MS" pitchFamily="34" charset="-128"/>
              <a:cs typeface="Arial Unicode MS" pitchFamily="34" charset="-128"/>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STUDENT\Downloads\ccp\screenshots\screenshots\Screenshot (452).png"/>
          <p:cNvPicPr>
            <a:picLocks noChangeAspect="1" noChangeArrowheads="1"/>
          </p:cNvPicPr>
          <p:nvPr/>
        </p:nvPicPr>
        <p:blipFill>
          <a:blip r:embed="rId2"/>
          <a:srcRect/>
          <a:stretch>
            <a:fillRect/>
          </a:stretch>
        </p:blipFill>
        <p:spPr bwMode="auto">
          <a:xfrm>
            <a:off x="0" y="0"/>
            <a:ext cx="12192000" cy="6858000"/>
          </a:xfrm>
          <a:prstGeom prst="rect">
            <a:avLst/>
          </a:prstGeom>
          <a:noFill/>
        </p:spPr>
      </p:pic>
      <p:sp>
        <p:nvSpPr>
          <p:cNvPr id="3" name="TextBox 2"/>
          <p:cNvSpPr txBox="1"/>
          <p:nvPr/>
        </p:nvSpPr>
        <p:spPr>
          <a:xfrm>
            <a:off x="3057994" y="5741233"/>
            <a:ext cx="7105920" cy="369332"/>
          </a:xfrm>
          <a:prstGeom prst="rect">
            <a:avLst/>
          </a:prstGeom>
          <a:noFill/>
        </p:spPr>
        <p:txBody>
          <a:bodyPr wrap="none" rtlCol="0">
            <a:spAutoFit/>
          </a:bodyPr>
          <a:lstStyle/>
          <a:p>
            <a:r>
              <a:rPr lang="en-GB" b="1" u="sng" dirty="0"/>
              <a:t>Marvel page showing information of both Protagonist and Antagonist</a:t>
            </a:r>
            <a:endParaRPr lang="en-US" b="1" u="sng"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STUDENT\Downloads\ccp\screenshots\screenshots\Screenshot (453).png"/>
          <p:cNvPicPr>
            <a:picLocks noChangeAspect="1" noChangeArrowheads="1"/>
          </p:cNvPicPr>
          <p:nvPr/>
        </p:nvPicPr>
        <p:blipFill>
          <a:blip r:embed="rId2"/>
          <a:srcRect/>
          <a:stretch>
            <a:fillRect/>
          </a:stretch>
        </p:blipFill>
        <p:spPr bwMode="auto">
          <a:xfrm>
            <a:off x="-66260" y="0"/>
            <a:ext cx="12258260" cy="6895272"/>
          </a:xfrm>
          <a:prstGeom prst="rect">
            <a:avLst/>
          </a:prstGeom>
          <a:noFill/>
        </p:spPr>
      </p:pic>
      <p:sp>
        <p:nvSpPr>
          <p:cNvPr id="3" name="TextBox 2"/>
          <p:cNvSpPr txBox="1"/>
          <p:nvPr/>
        </p:nvSpPr>
        <p:spPr>
          <a:xfrm>
            <a:off x="2755900" y="6299200"/>
            <a:ext cx="6719596" cy="369332"/>
          </a:xfrm>
          <a:prstGeom prst="rect">
            <a:avLst/>
          </a:prstGeom>
          <a:noFill/>
        </p:spPr>
        <p:txBody>
          <a:bodyPr wrap="none" rtlCol="0">
            <a:spAutoFit/>
          </a:bodyPr>
          <a:lstStyle/>
          <a:p>
            <a:r>
              <a:rPr lang="en-GB" b="1" u="sng" dirty="0">
                <a:solidFill>
                  <a:schemeClr val="bg1"/>
                </a:solidFill>
              </a:rPr>
              <a:t>DC page showing information of both Protagonist and Antagonist</a:t>
            </a:r>
            <a:endParaRPr lang="en-US" b="1" u="sng" dirty="0">
              <a:solidFill>
                <a:schemeClr val="bg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C:\Users\STUDENT\Downloads\ccp\screenshots\screenshots\Screenshot (455).png"/>
          <p:cNvPicPr>
            <a:picLocks noChangeAspect="1" noChangeArrowheads="1"/>
          </p:cNvPicPr>
          <p:nvPr/>
        </p:nvPicPr>
        <p:blipFill>
          <a:blip r:embed="rId2"/>
          <a:srcRect/>
          <a:stretch>
            <a:fillRect/>
          </a:stretch>
        </p:blipFill>
        <p:spPr bwMode="auto">
          <a:xfrm>
            <a:off x="0" y="1"/>
            <a:ext cx="12191999" cy="6857999"/>
          </a:xfrm>
          <a:prstGeom prst="rect">
            <a:avLst/>
          </a:prstGeom>
          <a:noFill/>
        </p:spPr>
      </p:pic>
      <p:sp>
        <p:nvSpPr>
          <p:cNvPr id="3" name="TextBox 2"/>
          <p:cNvSpPr txBox="1"/>
          <p:nvPr/>
        </p:nvSpPr>
        <p:spPr>
          <a:xfrm>
            <a:off x="3236686" y="6299200"/>
            <a:ext cx="7080272" cy="369332"/>
          </a:xfrm>
          <a:prstGeom prst="rect">
            <a:avLst/>
          </a:prstGeom>
          <a:noFill/>
        </p:spPr>
        <p:txBody>
          <a:bodyPr wrap="none" rtlCol="0">
            <a:spAutoFit/>
          </a:bodyPr>
          <a:lstStyle/>
          <a:p>
            <a:r>
              <a:rPr lang="en-GB" b="1" u="sng" dirty="0">
                <a:solidFill>
                  <a:schemeClr val="bg1"/>
                </a:solidFill>
              </a:rPr>
              <a:t>Anime page showing information of both Protagonist and Antagonist</a:t>
            </a:r>
            <a:endParaRPr lang="en-US" b="1" u="sng" dirty="0">
              <a:solidFill>
                <a:schemeClr val="bg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Users\STUDENT\Downloads\ccp\screenshots\screenshots\Screenshot (456).png"/>
          <p:cNvPicPr>
            <a:picLocks noChangeAspect="1" noChangeArrowheads="1"/>
          </p:cNvPicPr>
          <p:nvPr/>
        </p:nvPicPr>
        <p:blipFill>
          <a:blip r:embed="rId2"/>
          <a:srcRect/>
          <a:stretch>
            <a:fillRect/>
          </a:stretch>
        </p:blipFill>
        <p:spPr bwMode="auto">
          <a:xfrm>
            <a:off x="0" y="0"/>
            <a:ext cx="12191998" cy="6857999"/>
          </a:xfrm>
          <a:prstGeom prst="rect">
            <a:avLst/>
          </a:prstGeom>
          <a:noFill/>
        </p:spPr>
      </p:pic>
      <p:sp>
        <p:nvSpPr>
          <p:cNvPr id="3" name="TextBox 2"/>
          <p:cNvSpPr txBox="1"/>
          <p:nvPr/>
        </p:nvSpPr>
        <p:spPr>
          <a:xfrm>
            <a:off x="766119" y="5276335"/>
            <a:ext cx="7358746" cy="369332"/>
          </a:xfrm>
          <a:prstGeom prst="rect">
            <a:avLst/>
          </a:prstGeom>
          <a:noFill/>
        </p:spPr>
        <p:txBody>
          <a:bodyPr wrap="none" rtlCol="0">
            <a:spAutoFit/>
          </a:bodyPr>
          <a:lstStyle/>
          <a:p>
            <a:r>
              <a:rPr lang="en-GB" b="1" u="sng" dirty="0">
                <a:solidFill>
                  <a:schemeClr val="bg1"/>
                </a:solidFill>
              </a:rPr>
              <a:t>Webtoon Page showing information of both Protagonist and Antagonist</a:t>
            </a:r>
            <a:endParaRPr lang="en-US" b="1" u="sng" dirty="0">
              <a:solidFill>
                <a:schemeClr val="bg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C:\Users\STUDENT\Downloads\ccp\screenshots\screenshots\Screenshot (454).png"/>
          <p:cNvPicPr>
            <a:picLocks noChangeAspect="1" noChangeArrowheads="1"/>
          </p:cNvPicPr>
          <p:nvPr/>
        </p:nvPicPr>
        <p:blipFill>
          <a:blip r:embed="rId2"/>
          <a:srcRect/>
          <a:stretch>
            <a:fillRect/>
          </a:stretch>
        </p:blipFill>
        <p:spPr bwMode="auto">
          <a:xfrm>
            <a:off x="0" y="0"/>
            <a:ext cx="12192000" cy="6858000"/>
          </a:xfrm>
          <a:prstGeom prst="rect">
            <a:avLst/>
          </a:prstGeom>
          <a:noFill/>
        </p:spPr>
      </p:pic>
      <p:sp>
        <p:nvSpPr>
          <p:cNvPr id="3" name="TextBox 2"/>
          <p:cNvSpPr txBox="1"/>
          <p:nvPr/>
        </p:nvSpPr>
        <p:spPr>
          <a:xfrm>
            <a:off x="330507" y="550844"/>
            <a:ext cx="3366627" cy="646331"/>
          </a:xfrm>
          <a:prstGeom prst="rect">
            <a:avLst/>
          </a:prstGeom>
          <a:noFill/>
        </p:spPr>
        <p:txBody>
          <a:bodyPr wrap="none" rtlCol="0">
            <a:spAutoFit/>
          </a:bodyPr>
          <a:lstStyle/>
          <a:p>
            <a:r>
              <a:rPr lang="en-GB" b="1" u="sng" dirty="0">
                <a:solidFill>
                  <a:schemeClr val="bg1"/>
                </a:solidFill>
              </a:rPr>
              <a:t>Showing  information on teams </a:t>
            </a:r>
          </a:p>
          <a:p>
            <a:r>
              <a:rPr lang="en-GB" b="1" u="sng" dirty="0">
                <a:solidFill>
                  <a:schemeClr val="bg1"/>
                </a:solidFill>
              </a:rPr>
              <a:t>or alliance of characters.</a:t>
            </a:r>
            <a:endParaRPr lang="en-US" b="1" u="sng" dirty="0">
              <a:solidFill>
                <a:schemeClr val="bg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C:\Users\STUDENT\Downloads\ccp\screenshots\screenshots\Screenshot (462).png"/>
          <p:cNvPicPr>
            <a:picLocks noChangeAspect="1" noChangeArrowheads="1"/>
          </p:cNvPicPr>
          <p:nvPr/>
        </p:nvPicPr>
        <p:blipFill>
          <a:blip r:embed="rId2"/>
          <a:srcRect/>
          <a:stretch>
            <a:fillRect/>
          </a:stretch>
        </p:blipFill>
        <p:spPr bwMode="auto">
          <a:xfrm>
            <a:off x="0" y="1"/>
            <a:ext cx="12192000" cy="6858000"/>
          </a:xfrm>
          <a:prstGeom prst="rect">
            <a:avLst/>
          </a:prstGeom>
          <a:noFill/>
        </p:spPr>
      </p:pic>
      <p:sp>
        <p:nvSpPr>
          <p:cNvPr id="3" name="TextBox 2"/>
          <p:cNvSpPr txBox="1"/>
          <p:nvPr/>
        </p:nvSpPr>
        <p:spPr>
          <a:xfrm>
            <a:off x="7616414" y="570155"/>
            <a:ext cx="1574470" cy="369332"/>
          </a:xfrm>
          <a:prstGeom prst="rect">
            <a:avLst/>
          </a:prstGeom>
          <a:noFill/>
        </p:spPr>
        <p:txBody>
          <a:bodyPr wrap="none" rtlCol="0">
            <a:spAutoFit/>
          </a:bodyPr>
          <a:lstStyle/>
          <a:p>
            <a:r>
              <a:rPr lang="en-GB" b="1" u="sng" dirty="0"/>
              <a:t>VERSUS page</a:t>
            </a:r>
            <a:endParaRPr lang="en-US" b="1" u="sng"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FD5EF-EC20-47BC-91BA-EE3EDBFCC029}"/>
              </a:ext>
            </a:extLst>
          </p:cNvPr>
          <p:cNvSpPr>
            <a:spLocks noGrp="1"/>
          </p:cNvSpPr>
          <p:nvPr>
            <p:ph type="title"/>
          </p:nvPr>
        </p:nvSpPr>
        <p:spPr/>
        <p:txBody>
          <a:bodyPr/>
          <a:lstStyle/>
          <a:p>
            <a:pPr algn="ctr"/>
            <a:r>
              <a:rPr lang="en-US" i="1" u="sng" dirty="0"/>
              <a:t>ABSTRACT</a:t>
            </a:r>
            <a:endParaRPr lang="en-IN" i="1" u="sng" dirty="0"/>
          </a:p>
        </p:txBody>
      </p:sp>
      <p:sp>
        <p:nvSpPr>
          <p:cNvPr id="3" name="Content Placeholder 2">
            <a:extLst>
              <a:ext uri="{FF2B5EF4-FFF2-40B4-BE49-F238E27FC236}">
                <a16:creationId xmlns:a16="http://schemas.microsoft.com/office/drawing/2014/main" id="{F8081591-084B-48E0-9A46-8A17D0B23267}"/>
              </a:ext>
            </a:extLst>
          </p:cNvPr>
          <p:cNvSpPr>
            <a:spLocks noGrp="1"/>
          </p:cNvSpPr>
          <p:nvPr>
            <p:ph idx="1"/>
          </p:nvPr>
        </p:nvSpPr>
        <p:spPr/>
        <p:txBody>
          <a:bodyPr>
            <a:normAutofit fontScale="92500" lnSpcReduction="20000"/>
          </a:bodyPr>
          <a:lstStyle/>
          <a:p>
            <a:pPr marL="45720" indent="0">
              <a:buNone/>
            </a:pPr>
            <a:r>
              <a:rPr lang="en-US" sz="3000" b="1" dirty="0"/>
              <a:t>Comics</a:t>
            </a:r>
            <a:r>
              <a:rPr lang="en-US" sz="3000" dirty="0"/>
              <a:t> is a medium that expresses narratives or other ideas using a series of still images, usually combined with text.</a:t>
            </a:r>
          </a:p>
          <a:p>
            <a:pPr marL="45720" indent="0">
              <a:buNone/>
            </a:pPr>
            <a:r>
              <a:rPr lang="en-US" sz="3000" dirty="0"/>
              <a:t>In this DBMS project we are trying to manage characters occurring in different franchises of comics in  parts of the world.</a:t>
            </a:r>
          </a:p>
          <a:p>
            <a:pPr marL="45720" indent="0">
              <a:buNone/>
            </a:pPr>
            <a:r>
              <a:rPr lang="en-US" sz="3000" dirty="0"/>
              <a:t>Comic books are a big part of entertainment and they are present since early 19</a:t>
            </a:r>
            <a:r>
              <a:rPr lang="en-US" sz="3000" baseline="30000" dirty="0"/>
              <a:t>th</a:t>
            </a:r>
            <a:r>
              <a:rPr lang="en-US" sz="3000" dirty="0"/>
              <a:t> century.</a:t>
            </a:r>
          </a:p>
          <a:p>
            <a:pPr marL="45720" indent="0">
              <a:buNone/>
            </a:pPr>
            <a:r>
              <a:rPr lang="en-IN" sz="3000" dirty="0"/>
              <a:t>High leap taken by technology in 21</a:t>
            </a:r>
            <a:r>
              <a:rPr lang="en-IN" sz="3000" baseline="30000" dirty="0"/>
              <a:t>st</a:t>
            </a:r>
            <a:r>
              <a:rPr lang="en-IN" sz="3000" dirty="0"/>
              <a:t> century has increased the no. of readers in all group of age.</a:t>
            </a:r>
          </a:p>
          <a:p>
            <a:pPr marL="45720" indent="0">
              <a:buNone/>
            </a:pPr>
            <a:r>
              <a:rPr lang="en-IN" sz="3000" dirty="0"/>
              <a:t>Hence people rely on information from internet where data is highly inefficient and unorganized</a:t>
            </a:r>
            <a:r>
              <a:rPr lang="en-IN" dirty="0"/>
              <a:t>.</a:t>
            </a:r>
          </a:p>
        </p:txBody>
      </p:sp>
    </p:spTree>
    <p:extLst>
      <p:ext uri="{BB962C8B-B14F-4D97-AF65-F5344CB8AC3E}">
        <p14:creationId xmlns:p14="http://schemas.microsoft.com/office/powerpoint/2010/main" val="3406890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C:\Users\STUDENT\Downloads\ccp\screenshots\screenshots\Screenshot (461).png"/>
          <p:cNvPicPr>
            <a:picLocks noChangeAspect="1" noChangeArrowheads="1"/>
          </p:cNvPicPr>
          <p:nvPr/>
        </p:nvPicPr>
        <p:blipFill>
          <a:blip r:embed="rId2"/>
          <a:srcRect/>
          <a:stretch>
            <a:fillRect/>
          </a:stretch>
        </p:blipFill>
        <p:spPr bwMode="auto">
          <a:xfrm>
            <a:off x="0" y="0"/>
            <a:ext cx="12192000" cy="6858000"/>
          </a:xfrm>
          <a:prstGeom prst="rect">
            <a:avLst/>
          </a:prstGeom>
          <a:noFill/>
        </p:spPr>
      </p:pic>
      <p:sp>
        <p:nvSpPr>
          <p:cNvPr id="3" name="TextBox 2"/>
          <p:cNvSpPr txBox="1"/>
          <p:nvPr/>
        </p:nvSpPr>
        <p:spPr>
          <a:xfrm>
            <a:off x="4213185" y="474562"/>
            <a:ext cx="3679212" cy="369332"/>
          </a:xfrm>
          <a:prstGeom prst="rect">
            <a:avLst/>
          </a:prstGeom>
          <a:noFill/>
        </p:spPr>
        <p:txBody>
          <a:bodyPr wrap="none" rtlCol="0">
            <a:spAutoFit/>
          </a:bodyPr>
          <a:lstStyle/>
          <a:p>
            <a:r>
              <a:rPr lang="en-GB" b="1" u="sng" dirty="0">
                <a:solidFill>
                  <a:schemeClr val="bg2">
                    <a:lumMod val="50000"/>
                  </a:schemeClr>
                </a:solidFill>
              </a:rPr>
              <a:t>Comparison between 2 characters</a:t>
            </a:r>
            <a:endParaRPr lang="en-US" b="1" u="sng" dirty="0">
              <a:solidFill>
                <a:schemeClr val="bg2">
                  <a:lumMod val="50000"/>
                </a:schemeClr>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C:\Users\STUDENT\Downloads\ccp\screenshots\screenshots\Screenshot (464).png"/>
          <p:cNvPicPr>
            <a:picLocks noChangeAspect="1" noChangeArrowheads="1"/>
          </p:cNvPicPr>
          <p:nvPr/>
        </p:nvPicPr>
        <p:blipFill>
          <a:blip r:embed="rId2"/>
          <a:srcRect/>
          <a:stretch>
            <a:fillRect/>
          </a:stretch>
        </p:blipFill>
        <p:spPr bwMode="auto">
          <a:xfrm>
            <a:off x="0" y="1"/>
            <a:ext cx="12191999" cy="6858000"/>
          </a:xfrm>
          <a:prstGeom prst="rect">
            <a:avLst/>
          </a:prstGeom>
          <a:noFill/>
        </p:spPr>
      </p:pic>
      <p:sp>
        <p:nvSpPr>
          <p:cNvPr id="3" name="TextBox 2"/>
          <p:cNvSpPr txBox="1"/>
          <p:nvPr/>
        </p:nvSpPr>
        <p:spPr>
          <a:xfrm>
            <a:off x="6483927" y="629392"/>
            <a:ext cx="4305474" cy="646331"/>
          </a:xfrm>
          <a:prstGeom prst="rect">
            <a:avLst/>
          </a:prstGeom>
          <a:noFill/>
        </p:spPr>
        <p:txBody>
          <a:bodyPr wrap="none" rtlCol="0">
            <a:spAutoFit/>
          </a:bodyPr>
          <a:lstStyle/>
          <a:p>
            <a:r>
              <a:rPr lang="en-GB" b="1" u="sng" dirty="0"/>
              <a:t>Pressing “Ctrl + Shift + a” on Main page </a:t>
            </a:r>
          </a:p>
          <a:p>
            <a:r>
              <a:rPr lang="en-GB" b="1" u="sng" dirty="0"/>
              <a:t>would open the Administrator login page </a:t>
            </a:r>
            <a:endParaRPr lang="en-US" b="1" u="sng"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descr="C:\Users\STUDENT\Downloads\ccp\screenshots\screenshots\Screenshot (465).png"/>
          <p:cNvPicPr>
            <a:picLocks noChangeAspect="1" noChangeArrowheads="1"/>
          </p:cNvPicPr>
          <p:nvPr/>
        </p:nvPicPr>
        <p:blipFill>
          <a:blip r:embed="rId2"/>
          <a:srcRect/>
          <a:stretch>
            <a:fillRect/>
          </a:stretch>
        </p:blipFill>
        <p:spPr bwMode="auto">
          <a:xfrm>
            <a:off x="0" y="0"/>
            <a:ext cx="12191999" cy="6857999"/>
          </a:xfrm>
          <a:prstGeom prst="rect">
            <a:avLst/>
          </a:prstGeom>
          <a:noFill/>
        </p:spPr>
      </p:pic>
      <p:sp>
        <p:nvSpPr>
          <p:cNvPr id="3" name="TextBox 2"/>
          <p:cNvSpPr txBox="1"/>
          <p:nvPr/>
        </p:nvSpPr>
        <p:spPr>
          <a:xfrm>
            <a:off x="7546428" y="367862"/>
            <a:ext cx="4474302" cy="646331"/>
          </a:xfrm>
          <a:prstGeom prst="rect">
            <a:avLst/>
          </a:prstGeom>
          <a:noFill/>
        </p:spPr>
        <p:txBody>
          <a:bodyPr wrap="none" rtlCol="0">
            <a:spAutoFit/>
          </a:bodyPr>
          <a:lstStyle/>
          <a:p>
            <a:r>
              <a:rPr lang="en-GB" b="1" u="sng" dirty="0"/>
              <a:t>Correct login would open the administrator</a:t>
            </a:r>
          </a:p>
          <a:p>
            <a:r>
              <a:rPr lang="en-GB" b="1" u="sng" dirty="0"/>
              <a:t>Tools to insert  values into database.</a:t>
            </a:r>
            <a:endParaRPr lang="en-US" b="1" u="sng"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7CD086-294A-449B-9C60-7F9CE4D51F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103EA98A-A3EF-4BFD-BEB2-BAD83DD03EF9}"/>
              </a:ext>
            </a:extLst>
          </p:cNvPr>
          <p:cNvSpPr txBox="1"/>
          <p:nvPr/>
        </p:nvSpPr>
        <p:spPr>
          <a:xfrm flipH="1">
            <a:off x="8290560" y="447040"/>
            <a:ext cx="3124201" cy="646331"/>
          </a:xfrm>
          <a:prstGeom prst="rect">
            <a:avLst/>
          </a:prstGeom>
          <a:noFill/>
        </p:spPr>
        <p:txBody>
          <a:bodyPr wrap="square" rtlCol="0">
            <a:spAutoFit/>
          </a:bodyPr>
          <a:lstStyle/>
          <a:p>
            <a:r>
              <a:rPr lang="en-US" b="1" u="sng" dirty="0"/>
              <a:t>Inserting values using the pop up window on button click.</a:t>
            </a:r>
            <a:endParaRPr lang="en-IN" b="1" u="sng" dirty="0"/>
          </a:p>
        </p:txBody>
      </p:sp>
    </p:spTree>
    <p:extLst>
      <p:ext uri="{BB962C8B-B14F-4D97-AF65-F5344CB8AC3E}">
        <p14:creationId xmlns:p14="http://schemas.microsoft.com/office/powerpoint/2010/main" val="24380567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C:\Users\STUDENT\Downloads\ccp\screenshots\screenshots\Screenshot (463).png"/>
          <p:cNvPicPr>
            <a:picLocks noChangeAspect="1" noChangeArrowheads="1"/>
          </p:cNvPicPr>
          <p:nvPr/>
        </p:nvPicPr>
        <p:blipFill>
          <a:blip r:embed="rId2"/>
          <a:srcRect/>
          <a:stretch>
            <a:fillRect/>
          </a:stretch>
        </p:blipFill>
        <p:spPr bwMode="auto">
          <a:xfrm>
            <a:off x="0" y="0"/>
            <a:ext cx="12191999" cy="6858000"/>
          </a:xfrm>
          <a:prstGeom prst="rect">
            <a:avLst/>
          </a:prstGeom>
          <a:noFill/>
        </p:spPr>
      </p:pic>
      <p:sp>
        <p:nvSpPr>
          <p:cNvPr id="3" name="TextBox 2"/>
          <p:cNvSpPr txBox="1"/>
          <p:nvPr/>
        </p:nvSpPr>
        <p:spPr>
          <a:xfrm>
            <a:off x="4055166" y="357809"/>
            <a:ext cx="4012637" cy="369332"/>
          </a:xfrm>
          <a:prstGeom prst="rect">
            <a:avLst/>
          </a:prstGeom>
          <a:noFill/>
        </p:spPr>
        <p:txBody>
          <a:bodyPr wrap="none" rtlCol="0">
            <a:spAutoFit/>
          </a:bodyPr>
          <a:lstStyle/>
          <a:p>
            <a:r>
              <a:rPr lang="en-GB" b="1" u="sng" dirty="0">
                <a:solidFill>
                  <a:schemeClr val="bg1"/>
                </a:solidFill>
                <a:latin typeface="Bahnschrift" pitchFamily="34" charset="0"/>
              </a:rPr>
              <a:t>Play</a:t>
            </a:r>
            <a:r>
              <a:rPr lang="en-GB" b="1" u="sng" dirty="0">
                <a:solidFill>
                  <a:schemeClr val="bg1"/>
                </a:solidFill>
              </a:rPr>
              <a:t> a game if boredom hits you hard..</a:t>
            </a:r>
            <a:endParaRPr lang="en-US" b="1" u="sng" dirty="0">
              <a:solidFill>
                <a:schemeClr val="bg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0C2F7A4-2CBA-4039-B79E-F735514D83B0}"/>
              </a:ext>
            </a:extLst>
          </p:cNvPr>
          <p:cNvSpPr/>
          <p:nvPr/>
        </p:nvSpPr>
        <p:spPr>
          <a:xfrm>
            <a:off x="3358898" y="677140"/>
            <a:ext cx="4836645" cy="923330"/>
          </a:xfrm>
          <a:prstGeom prst="rect">
            <a:avLst/>
          </a:prstGeom>
        </p:spPr>
        <p:style>
          <a:lnRef idx="2">
            <a:schemeClr val="accent1"/>
          </a:lnRef>
          <a:fillRef idx="1">
            <a:schemeClr val="lt1"/>
          </a:fillRef>
          <a:effectRef idx="0">
            <a:schemeClr val="accent1"/>
          </a:effectRef>
          <a:fontRef idx="minor">
            <a:schemeClr val="dk1"/>
          </a:fontRef>
        </p:style>
        <p:txBody>
          <a:bodyPr wrap="none" lIns="91440" tIns="45720" rIns="91440" bIns="45720">
            <a:spAutoFit/>
          </a:bodyPr>
          <a:lstStyle/>
          <a:p>
            <a:pPr algn="ctr"/>
            <a:r>
              <a:rPr lang="en-US" sz="5400" i="1" u="sng" dirty="0">
                <a:ln w="0"/>
                <a:solidFill>
                  <a:schemeClr val="accent1">
                    <a:lumMod val="75000"/>
                  </a:schemeClr>
                </a:solidFill>
                <a:effectLst>
                  <a:outerShdw blurRad="38100" dist="19050" dir="2700000" algn="tl" rotWithShape="0">
                    <a:schemeClr val="dk1">
                      <a:alpha val="40000"/>
                    </a:schemeClr>
                  </a:outerShdw>
                </a:effectLst>
                <a:latin typeface="Arial Black" panose="020B0A04020102020204" pitchFamily="34" charset="0"/>
              </a:rPr>
              <a:t>THANK YOU</a:t>
            </a:r>
            <a:endParaRPr lang="en-US" sz="5400" b="0" i="1" u="sng" cap="none" spc="0" dirty="0">
              <a:ln w="0"/>
              <a:solidFill>
                <a:schemeClr val="accent1">
                  <a:lumMod val="75000"/>
                </a:schemeClr>
              </a:solidFill>
              <a:effectLst>
                <a:outerShdw blurRad="38100" dist="19050" dir="2700000" algn="tl" rotWithShape="0">
                  <a:schemeClr val="dk1">
                    <a:alpha val="40000"/>
                  </a:schemeClr>
                </a:outerShdw>
              </a:effectLst>
              <a:latin typeface="Arial Black" panose="020B0A04020102020204" pitchFamily="34" charset="0"/>
            </a:endParaRPr>
          </a:p>
        </p:txBody>
      </p:sp>
      <p:sp>
        <p:nvSpPr>
          <p:cNvPr id="3" name="Rectangle 2">
            <a:extLst>
              <a:ext uri="{FF2B5EF4-FFF2-40B4-BE49-F238E27FC236}">
                <a16:creationId xmlns:a16="http://schemas.microsoft.com/office/drawing/2014/main" id="{B43B9F8B-439D-45B0-AB06-C9B23931CFB6}"/>
              </a:ext>
            </a:extLst>
          </p:cNvPr>
          <p:cNvSpPr/>
          <p:nvPr/>
        </p:nvSpPr>
        <p:spPr>
          <a:xfrm>
            <a:off x="949974" y="1943878"/>
            <a:ext cx="8899488" cy="2585323"/>
          </a:xfrm>
          <a:prstGeom prst="rect">
            <a:avLst/>
          </a:prstGeom>
          <a:noFill/>
        </p:spPr>
        <p:txBody>
          <a:bodyPr wrap="none" lIns="91440" tIns="45720" rIns="91440" bIns="45720">
            <a:spAutoFit/>
          </a:bodyPr>
          <a:lstStyle/>
          <a:p>
            <a:pPr algn="ctr"/>
            <a:r>
              <a:rPr lang="en-US" sz="5400" dirty="0">
                <a:ln w="0"/>
                <a:effectLst>
                  <a:outerShdw blurRad="38100" dist="19050" dir="2700000" algn="tl" rotWithShape="0">
                    <a:schemeClr val="dk1">
                      <a:alpha val="40000"/>
                    </a:schemeClr>
                  </a:outerShdw>
                </a:effectLst>
              </a:rPr>
              <a:t>Mini Project By: K P Rachan</a:t>
            </a:r>
          </a:p>
          <a:p>
            <a:pPr algn="ctr"/>
            <a:r>
              <a:rPr lang="en-US" sz="5400" b="0" cap="none" spc="0" dirty="0">
                <a:ln w="0"/>
                <a:solidFill>
                  <a:schemeClr val="tx1"/>
                </a:solidFill>
                <a:effectLst>
                  <a:outerShdw blurRad="38100" dist="19050" dir="2700000" algn="tl" rotWithShape="0">
                    <a:schemeClr val="dk1">
                      <a:alpha val="40000"/>
                    </a:schemeClr>
                  </a:outerShdw>
                </a:effectLst>
              </a:rPr>
              <a:t>			                       </a:t>
            </a:r>
            <a:r>
              <a:rPr lang="en-US" sz="5400" dirty="0">
                <a:ln w="0"/>
                <a:effectLst>
                  <a:outerShdw blurRad="38100" dist="19050" dir="2700000" algn="tl" rotWithShape="0">
                    <a:schemeClr val="dk1">
                      <a:alpha val="40000"/>
                    </a:schemeClr>
                  </a:outerShdw>
                </a:effectLst>
              </a:rPr>
              <a:t>Yatharth S</a:t>
            </a:r>
          </a:p>
          <a:p>
            <a:r>
              <a:rPr lang="en-US" sz="5400" dirty="0">
                <a:ln w="0"/>
                <a:effectLst>
                  <a:outerShdw blurRad="38100" dist="19050" dir="2700000" algn="tl" rotWithShape="0">
                    <a:schemeClr val="dk1">
                      <a:alpha val="40000"/>
                    </a:schemeClr>
                  </a:outerShdw>
                </a:effectLst>
              </a:rPr>
              <a:t>   Guided by: Asst Prof Suhasini</a:t>
            </a:r>
          </a:p>
        </p:txBody>
      </p:sp>
    </p:spTree>
    <p:extLst>
      <p:ext uri="{BB962C8B-B14F-4D97-AF65-F5344CB8AC3E}">
        <p14:creationId xmlns:p14="http://schemas.microsoft.com/office/powerpoint/2010/main" val="29546659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A48A1-D615-40A3-A9A8-8EEC212E41AA}"/>
              </a:ext>
            </a:extLst>
          </p:cNvPr>
          <p:cNvSpPr>
            <a:spLocks noGrp="1"/>
          </p:cNvSpPr>
          <p:nvPr>
            <p:ph type="title"/>
          </p:nvPr>
        </p:nvSpPr>
        <p:spPr/>
        <p:txBody>
          <a:bodyPr/>
          <a:lstStyle/>
          <a:p>
            <a:pPr algn="ctr"/>
            <a:r>
              <a:rPr lang="en-US" b="1" i="1" u="sng" dirty="0"/>
              <a:t>INTRODUCTION</a:t>
            </a:r>
            <a:endParaRPr lang="en-IN" b="1" i="1" u="sng" dirty="0"/>
          </a:p>
        </p:txBody>
      </p:sp>
      <p:sp>
        <p:nvSpPr>
          <p:cNvPr id="3" name="Content Placeholder 2">
            <a:extLst>
              <a:ext uri="{FF2B5EF4-FFF2-40B4-BE49-F238E27FC236}">
                <a16:creationId xmlns:a16="http://schemas.microsoft.com/office/drawing/2014/main" id="{D3CA6DD5-925D-475C-B0C1-B553363DFEB5}"/>
              </a:ext>
            </a:extLst>
          </p:cNvPr>
          <p:cNvSpPr>
            <a:spLocks noGrp="1"/>
          </p:cNvSpPr>
          <p:nvPr>
            <p:ph idx="1"/>
          </p:nvPr>
        </p:nvSpPr>
        <p:spPr/>
        <p:txBody>
          <a:bodyPr>
            <a:normAutofit/>
          </a:bodyPr>
          <a:lstStyle/>
          <a:p>
            <a:pPr marL="45720" indent="0">
              <a:buNone/>
            </a:pPr>
            <a:r>
              <a:rPr lang="en-US" sz="2800" dirty="0"/>
              <a:t>In our </a:t>
            </a:r>
            <a:r>
              <a:rPr lang="en-US" sz="2800" u="sng" dirty="0"/>
              <a:t>Comic Characters Portal</a:t>
            </a:r>
            <a:r>
              <a:rPr lang="en-US" sz="2800" dirty="0"/>
              <a:t>(CCP)we are trying to organize data from various official sources under one name.  CCP is a collection of data  on fictional characters occurring in comic books in different franchises.</a:t>
            </a:r>
          </a:p>
          <a:p>
            <a:pPr marL="45720" indent="0">
              <a:buNone/>
            </a:pPr>
            <a:r>
              <a:rPr lang="en-US" sz="2800" dirty="0"/>
              <a:t>CCP is a one stop database where people can find information related to their favorite fictional characters. CCP is helpful as it organizes different fictional characters based on the publisher. It also provides statistics of characters and connections between different characters.</a:t>
            </a:r>
          </a:p>
          <a:p>
            <a:pPr marL="45720" indent="0">
              <a:buNone/>
            </a:pPr>
            <a:endParaRPr lang="en-IN" dirty="0"/>
          </a:p>
        </p:txBody>
      </p:sp>
    </p:spTree>
    <p:extLst>
      <p:ext uri="{BB962C8B-B14F-4D97-AF65-F5344CB8AC3E}">
        <p14:creationId xmlns:p14="http://schemas.microsoft.com/office/powerpoint/2010/main" val="1965302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7FAF-884F-419F-85F8-A95E33A0D395}"/>
              </a:ext>
            </a:extLst>
          </p:cNvPr>
          <p:cNvSpPr>
            <a:spLocks noGrp="1"/>
          </p:cNvSpPr>
          <p:nvPr>
            <p:ph type="title"/>
          </p:nvPr>
        </p:nvSpPr>
        <p:spPr/>
        <p:txBody>
          <a:bodyPr/>
          <a:lstStyle/>
          <a:p>
            <a:pPr algn="ctr"/>
            <a:r>
              <a:rPr lang="en-US" b="1" i="1" u="sng" dirty="0"/>
              <a:t>EXISTING SYSTEMS AND ITS DEMERITS</a:t>
            </a:r>
            <a:endParaRPr lang="en-IN" b="1" i="1" u="sng" dirty="0"/>
          </a:p>
        </p:txBody>
      </p:sp>
      <p:sp>
        <p:nvSpPr>
          <p:cNvPr id="3" name="Content Placeholder 2">
            <a:extLst>
              <a:ext uri="{FF2B5EF4-FFF2-40B4-BE49-F238E27FC236}">
                <a16:creationId xmlns:a16="http://schemas.microsoft.com/office/drawing/2014/main" id="{208E614E-D3C9-4DC9-ACDE-F9C15FBB0C13}"/>
              </a:ext>
            </a:extLst>
          </p:cNvPr>
          <p:cNvSpPr>
            <a:spLocks noGrp="1"/>
          </p:cNvSpPr>
          <p:nvPr>
            <p:ph idx="1"/>
          </p:nvPr>
        </p:nvSpPr>
        <p:spPr/>
        <p:txBody>
          <a:bodyPr>
            <a:normAutofit/>
          </a:bodyPr>
          <a:lstStyle/>
          <a:p>
            <a:r>
              <a:rPr lang="en-US" sz="2800" dirty="0"/>
              <a:t>Present System available for such a Database provides with information on the fictional character alphabetically which is inefficient and unorganized and they don’t provide with enough information on the fictional characters and how they are related and their statistics.</a:t>
            </a:r>
          </a:p>
          <a:p>
            <a:r>
              <a:rPr lang="en-US" sz="2800" dirty="0"/>
              <a:t>Existing system also doesn’t provide with distinguished results of how fictional characters belong to different franchise and their country of origin.</a:t>
            </a:r>
            <a:endParaRPr lang="en-IN" sz="2800" dirty="0"/>
          </a:p>
        </p:txBody>
      </p:sp>
    </p:spTree>
    <p:extLst>
      <p:ext uri="{BB962C8B-B14F-4D97-AF65-F5344CB8AC3E}">
        <p14:creationId xmlns:p14="http://schemas.microsoft.com/office/powerpoint/2010/main" val="3892152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99DDF-7962-4535-9F70-E5C7689781BE}"/>
              </a:ext>
            </a:extLst>
          </p:cNvPr>
          <p:cNvSpPr>
            <a:spLocks noGrp="1"/>
          </p:cNvSpPr>
          <p:nvPr>
            <p:ph type="title"/>
          </p:nvPr>
        </p:nvSpPr>
        <p:spPr/>
        <p:txBody>
          <a:bodyPr/>
          <a:lstStyle/>
          <a:p>
            <a:pPr algn="ctr"/>
            <a:r>
              <a:rPr lang="en-US" b="1" i="1" u="sng" dirty="0"/>
              <a:t>PROPOSED SYSTEM</a:t>
            </a:r>
            <a:endParaRPr lang="en-IN" b="1" i="1" u="sng" dirty="0"/>
          </a:p>
        </p:txBody>
      </p:sp>
      <p:sp>
        <p:nvSpPr>
          <p:cNvPr id="3" name="Content Placeholder 2">
            <a:extLst>
              <a:ext uri="{FF2B5EF4-FFF2-40B4-BE49-F238E27FC236}">
                <a16:creationId xmlns:a16="http://schemas.microsoft.com/office/drawing/2014/main" id="{39823F93-0105-4DED-B3EC-C369887E38AE}"/>
              </a:ext>
            </a:extLst>
          </p:cNvPr>
          <p:cNvSpPr>
            <a:spLocks noGrp="1"/>
          </p:cNvSpPr>
          <p:nvPr>
            <p:ph idx="1"/>
          </p:nvPr>
        </p:nvSpPr>
        <p:spPr>
          <a:xfrm>
            <a:off x="1143000" y="2057400"/>
            <a:ext cx="9872871" cy="4038600"/>
          </a:xfrm>
        </p:spPr>
        <p:txBody>
          <a:bodyPr>
            <a:normAutofit lnSpcReduction="10000"/>
          </a:bodyPr>
          <a:lstStyle/>
          <a:p>
            <a:pPr marL="45720" indent="0">
              <a:buNone/>
            </a:pPr>
            <a:r>
              <a:rPr lang="en-US" sz="2800" dirty="0"/>
              <a:t>Proposed system was based on how we can overcome the demerits of the Existing system. Proposed System carefully organizes the information on fictional characters and gives a efficient result to users.</a:t>
            </a:r>
          </a:p>
          <a:p>
            <a:pPr marL="45720" indent="0">
              <a:buNone/>
            </a:pPr>
            <a:r>
              <a:rPr lang="en-US" sz="2800" dirty="0"/>
              <a:t>Objectives of Proposed System:</a:t>
            </a:r>
          </a:p>
          <a:p>
            <a:r>
              <a:rPr lang="en-US" sz="2800" dirty="0"/>
              <a:t>To provide quick information on the requested query.</a:t>
            </a:r>
          </a:p>
          <a:p>
            <a:r>
              <a:rPr lang="en-US" sz="2800" dirty="0"/>
              <a:t>To provide efficient and organized information.</a:t>
            </a:r>
          </a:p>
          <a:p>
            <a:r>
              <a:rPr lang="en-US" sz="2800" dirty="0"/>
              <a:t>To be able to easily hold large no. of records and easy maintenance.  </a:t>
            </a:r>
            <a:endParaRPr lang="en-IN" sz="2800" dirty="0"/>
          </a:p>
        </p:txBody>
      </p:sp>
    </p:spTree>
    <p:extLst>
      <p:ext uri="{BB962C8B-B14F-4D97-AF65-F5344CB8AC3E}">
        <p14:creationId xmlns:p14="http://schemas.microsoft.com/office/powerpoint/2010/main" val="215705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45DDB-C41B-4C07-B165-ADEFFB379237}"/>
              </a:ext>
            </a:extLst>
          </p:cNvPr>
          <p:cNvSpPr>
            <a:spLocks noGrp="1"/>
          </p:cNvSpPr>
          <p:nvPr>
            <p:ph type="title"/>
          </p:nvPr>
        </p:nvSpPr>
        <p:spPr/>
        <p:txBody>
          <a:bodyPr/>
          <a:lstStyle/>
          <a:p>
            <a:pPr algn="ctr"/>
            <a:r>
              <a:rPr lang="en-GB" b="1" i="1" u="sng" dirty="0"/>
              <a:t>Required Specification</a:t>
            </a:r>
            <a:endParaRPr lang="en-IN" b="1" i="1" u="sng" dirty="0"/>
          </a:p>
        </p:txBody>
      </p:sp>
      <p:sp>
        <p:nvSpPr>
          <p:cNvPr id="6" name="Text Placeholder 5">
            <a:extLst>
              <a:ext uri="{FF2B5EF4-FFF2-40B4-BE49-F238E27FC236}">
                <a16:creationId xmlns:a16="http://schemas.microsoft.com/office/drawing/2014/main" id="{F4C03C6F-2D67-425E-A83A-57A06F9437DE}"/>
              </a:ext>
            </a:extLst>
          </p:cNvPr>
          <p:cNvSpPr>
            <a:spLocks noGrp="1"/>
          </p:cNvSpPr>
          <p:nvPr>
            <p:ph type="body" idx="1"/>
          </p:nvPr>
        </p:nvSpPr>
        <p:spPr/>
        <p:txBody>
          <a:bodyPr>
            <a:noAutofit/>
          </a:bodyPr>
          <a:lstStyle/>
          <a:p>
            <a:r>
              <a:rPr lang="en-US" sz="3200" dirty="0"/>
              <a:t>SOFTWARE SPECIFICATION</a:t>
            </a:r>
            <a:endParaRPr lang="en-IN" sz="3200" dirty="0"/>
          </a:p>
        </p:txBody>
      </p:sp>
      <p:sp>
        <p:nvSpPr>
          <p:cNvPr id="4" name="Content Placeholder 3">
            <a:extLst>
              <a:ext uri="{FF2B5EF4-FFF2-40B4-BE49-F238E27FC236}">
                <a16:creationId xmlns:a16="http://schemas.microsoft.com/office/drawing/2014/main" id="{785F145D-C701-4CE4-90E5-F86C4B319BA4}"/>
              </a:ext>
            </a:extLst>
          </p:cNvPr>
          <p:cNvSpPr>
            <a:spLocks noGrp="1"/>
          </p:cNvSpPr>
          <p:nvPr>
            <p:ph sz="half" idx="2"/>
          </p:nvPr>
        </p:nvSpPr>
        <p:spPr/>
        <p:txBody>
          <a:bodyPr>
            <a:normAutofit/>
          </a:bodyPr>
          <a:lstStyle/>
          <a:p>
            <a:endParaRPr lang="en-US" dirty="0"/>
          </a:p>
          <a:p>
            <a:r>
              <a:rPr lang="en-US" sz="2800" dirty="0"/>
              <a:t>Operating System: Windows 				     7/ 8/ 10</a:t>
            </a:r>
          </a:p>
          <a:p>
            <a:r>
              <a:rPr lang="en-US" sz="2800" dirty="0"/>
              <a:t>Frontend: Python 3.x</a:t>
            </a:r>
          </a:p>
          <a:p>
            <a:r>
              <a:rPr lang="en-US" sz="2800" dirty="0"/>
              <a:t>Backend: MySQL</a:t>
            </a:r>
          </a:p>
          <a:p>
            <a:endParaRPr lang="en-IN" dirty="0"/>
          </a:p>
        </p:txBody>
      </p:sp>
      <p:sp>
        <p:nvSpPr>
          <p:cNvPr id="7" name="Text Placeholder 6">
            <a:extLst>
              <a:ext uri="{FF2B5EF4-FFF2-40B4-BE49-F238E27FC236}">
                <a16:creationId xmlns:a16="http://schemas.microsoft.com/office/drawing/2014/main" id="{84835685-C224-4574-8974-C0F9068F234F}"/>
              </a:ext>
            </a:extLst>
          </p:cNvPr>
          <p:cNvSpPr>
            <a:spLocks noGrp="1"/>
          </p:cNvSpPr>
          <p:nvPr>
            <p:ph type="body" sz="quarter" idx="3"/>
          </p:nvPr>
        </p:nvSpPr>
        <p:spPr/>
        <p:txBody>
          <a:bodyPr>
            <a:noAutofit/>
          </a:bodyPr>
          <a:lstStyle/>
          <a:p>
            <a:r>
              <a:rPr lang="en-US" sz="3200" dirty="0"/>
              <a:t>HARDWARE SPECIFICATION</a:t>
            </a:r>
            <a:endParaRPr lang="en-IN" sz="3200" dirty="0"/>
          </a:p>
        </p:txBody>
      </p:sp>
      <p:sp>
        <p:nvSpPr>
          <p:cNvPr id="5" name="Content Placeholder 4">
            <a:extLst>
              <a:ext uri="{FF2B5EF4-FFF2-40B4-BE49-F238E27FC236}">
                <a16:creationId xmlns:a16="http://schemas.microsoft.com/office/drawing/2014/main" id="{547C9546-B092-460C-ADDD-7C82DB4DF96A}"/>
              </a:ext>
            </a:extLst>
          </p:cNvPr>
          <p:cNvSpPr>
            <a:spLocks noGrp="1"/>
          </p:cNvSpPr>
          <p:nvPr>
            <p:ph sz="quarter" idx="4"/>
          </p:nvPr>
        </p:nvSpPr>
        <p:spPr>
          <a:xfrm>
            <a:off x="6269172" y="2719322"/>
            <a:ext cx="5126173" cy="3383280"/>
          </a:xfrm>
        </p:spPr>
        <p:txBody>
          <a:bodyPr>
            <a:normAutofit/>
          </a:bodyPr>
          <a:lstStyle/>
          <a:p>
            <a:endParaRPr lang="en-IN" dirty="0"/>
          </a:p>
          <a:p>
            <a:r>
              <a:rPr lang="en-IN" sz="2800" dirty="0"/>
              <a:t>RAM: 3 – 4GB(min)</a:t>
            </a:r>
          </a:p>
          <a:p>
            <a:r>
              <a:rPr lang="en-IN" sz="2800" dirty="0"/>
              <a:t>Processor: i3 or higher Intel chip</a:t>
            </a:r>
          </a:p>
          <a:p>
            <a:pPr>
              <a:buNone/>
            </a:pPr>
            <a:endParaRPr lang="en-IN" sz="2800" dirty="0"/>
          </a:p>
          <a:p>
            <a:endParaRPr lang="en-IN" dirty="0"/>
          </a:p>
        </p:txBody>
      </p:sp>
    </p:spTree>
    <p:extLst>
      <p:ext uri="{BB962C8B-B14F-4D97-AF65-F5344CB8AC3E}">
        <p14:creationId xmlns:p14="http://schemas.microsoft.com/office/powerpoint/2010/main" val="29590403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405D018-AE56-4AC1-9157-9E17F7577815}"/>
              </a:ext>
            </a:extLst>
          </p:cNvPr>
          <p:cNvSpPr>
            <a:spLocks noGrp="1"/>
          </p:cNvSpPr>
          <p:nvPr>
            <p:ph type="title"/>
          </p:nvPr>
        </p:nvSpPr>
        <p:spPr/>
        <p:txBody>
          <a:bodyPr/>
          <a:lstStyle/>
          <a:p>
            <a:pPr algn="ctr"/>
            <a:r>
              <a:rPr lang="en-US" b="1" i="1" u="sng" dirty="0"/>
              <a:t>ENTITIES AND ATTRIBUTES</a:t>
            </a:r>
            <a:endParaRPr lang="en-IN" b="1" i="1" u="sng" dirty="0"/>
          </a:p>
        </p:txBody>
      </p:sp>
      <p:sp>
        <p:nvSpPr>
          <p:cNvPr id="8" name="Content Placeholder 7">
            <a:extLst>
              <a:ext uri="{FF2B5EF4-FFF2-40B4-BE49-F238E27FC236}">
                <a16:creationId xmlns:a16="http://schemas.microsoft.com/office/drawing/2014/main" id="{982103C8-49D7-44E2-99C5-B2114B92E01A}"/>
              </a:ext>
            </a:extLst>
          </p:cNvPr>
          <p:cNvSpPr>
            <a:spLocks noGrp="1"/>
          </p:cNvSpPr>
          <p:nvPr>
            <p:ph idx="1"/>
          </p:nvPr>
        </p:nvSpPr>
        <p:spPr/>
        <p:txBody>
          <a:bodyPr>
            <a:normAutofit lnSpcReduction="10000"/>
          </a:bodyPr>
          <a:lstStyle/>
          <a:p>
            <a:r>
              <a:rPr lang="en-US" sz="2800" b="1" dirty="0"/>
              <a:t>PUBLISHER</a:t>
            </a:r>
            <a:r>
              <a:rPr lang="en-US" sz="2800" dirty="0"/>
              <a:t>: </a:t>
            </a:r>
            <a:r>
              <a:rPr lang="en-US" sz="2800" u="sng" dirty="0"/>
              <a:t>publisher_id</a:t>
            </a:r>
            <a:r>
              <a:rPr lang="en-US" sz="2800" dirty="0"/>
              <a:t>, publisher_name, established, country</a:t>
            </a:r>
          </a:p>
          <a:p>
            <a:r>
              <a:rPr lang="en-US" sz="2800" b="1" dirty="0"/>
              <a:t>CADRE</a:t>
            </a:r>
            <a:r>
              <a:rPr lang="en-US" sz="2800" dirty="0"/>
              <a:t>: </a:t>
            </a:r>
            <a:r>
              <a:rPr lang="en-US" sz="2800" u="sng" dirty="0"/>
              <a:t>team_id</a:t>
            </a:r>
            <a:r>
              <a:rPr lang="en-US" sz="2800" dirty="0"/>
              <a:t>, created, name, no_of_ppl</a:t>
            </a:r>
          </a:p>
          <a:p>
            <a:r>
              <a:rPr lang="en-US" sz="2800" b="1" dirty="0"/>
              <a:t>PROTAGONIST</a:t>
            </a:r>
            <a:r>
              <a:rPr lang="en-US" sz="2800" dirty="0"/>
              <a:t>: </a:t>
            </a:r>
            <a:r>
              <a:rPr lang="en-US" sz="2800" u="sng" dirty="0"/>
              <a:t>protagonist_id</a:t>
            </a:r>
            <a:r>
              <a:rPr lang="en-US" sz="2800" dirty="0"/>
              <a:t>, </a:t>
            </a:r>
            <a:r>
              <a:rPr lang="en-US" sz="2800" u="sng" dirty="0"/>
              <a:t>publisher_id</a:t>
            </a:r>
            <a:r>
              <a:rPr lang="en-US" sz="2800" dirty="0"/>
              <a:t>, </a:t>
            </a:r>
            <a:r>
              <a:rPr lang="en-US" sz="2800" u="sng" dirty="0"/>
              <a:t>team_id</a:t>
            </a:r>
            <a:r>
              <a:rPr lang="en-US" sz="2800" dirty="0"/>
              <a:t>, name, alias, appearance, creator</a:t>
            </a:r>
          </a:p>
          <a:p>
            <a:r>
              <a:rPr lang="en-US" sz="2800" b="1" dirty="0"/>
              <a:t>ANTAGONIST</a:t>
            </a:r>
            <a:r>
              <a:rPr lang="en-US" sz="2800" dirty="0"/>
              <a:t>: </a:t>
            </a:r>
            <a:r>
              <a:rPr lang="en-US" sz="2800" u="sng" dirty="0"/>
              <a:t>antagonist_id</a:t>
            </a:r>
            <a:r>
              <a:rPr lang="en-US" sz="2800" dirty="0"/>
              <a:t>, </a:t>
            </a:r>
            <a:r>
              <a:rPr lang="en-US" sz="2800" u="sng" dirty="0"/>
              <a:t>publisher_id</a:t>
            </a:r>
            <a:r>
              <a:rPr lang="en-US" sz="2800" dirty="0"/>
              <a:t>, </a:t>
            </a:r>
            <a:r>
              <a:rPr lang="en-US" sz="2800" u="sng" dirty="0"/>
              <a:t>team_id</a:t>
            </a:r>
            <a:r>
              <a:rPr lang="en-US" sz="2800" dirty="0"/>
              <a:t>, </a:t>
            </a:r>
            <a:r>
              <a:rPr lang="en-US" sz="2800" u="sng" dirty="0"/>
              <a:t>protagonist_id</a:t>
            </a:r>
            <a:r>
              <a:rPr lang="en-US" sz="2800" dirty="0"/>
              <a:t>, name, alias </a:t>
            </a:r>
          </a:p>
          <a:p>
            <a:r>
              <a:rPr lang="en-US" sz="2800" b="1" dirty="0"/>
              <a:t>STATS</a:t>
            </a:r>
            <a:r>
              <a:rPr lang="en-US" sz="2800" dirty="0"/>
              <a:t>: </a:t>
            </a:r>
            <a:r>
              <a:rPr lang="en-US" sz="2800" u="sng" dirty="0"/>
              <a:t>protagonist_id</a:t>
            </a:r>
            <a:r>
              <a:rPr lang="en-US" sz="2800" dirty="0"/>
              <a:t>, </a:t>
            </a:r>
            <a:r>
              <a:rPr lang="en-US" sz="2800" u="sng" dirty="0"/>
              <a:t>antagonist_id</a:t>
            </a:r>
            <a:r>
              <a:rPr lang="en-US" sz="2800" dirty="0"/>
              <a:t>, power, speed, intelligence, combat, durability, strength </a:t>
            </a:r>
            <a:endParaRPr lang="en-IN" sz="2800" dirty="0"/>
          </a:p>
        </p:txBody>
      </p:sp>
    </p:spTree>
    <p:extLst>
      <p:ext uri="{BB962C8B-B14F-4D97-AF65-F5344CB8AC3E}">
        <p14:creationId xmlns:p14="http://schemas.microsoft.com/office/powerpoint/2010/main" val="1949020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CCAA61-F31D-43BC-BD44-9A8F253DBF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360" y="228601"/>
            <a:ext cx="11734800" cy="6385560"/>
          </a:xfrm>
          <a:prstGeom prst="rect">
            <a:avLst/>
          </a:prstGeom>
        </p:spPr>
      </p:pic>
      <p:sp>
        <p:nvSpPr>
          <p:cNvPr id="4" name="Rectangle 3">
            <a:extLst>
              <a:ext uri="{FF2B5EF4-FFF2-40B4-BE49-F238E27FC236}">
                <a16:creationId xmlns:a16="http://schemas.microsoft.com/office/drawing/2014/main" id="{1950A064-6EF5-4DCB-B649-5556A900D828}"/>
              </a:ext>
            </a:extLst>
          </p:cNvPr>
          <p:cNvSpPr/>
          <p:nvPr/>
        </p:nvSpPr>
        <p:spPr>
          <a:xfrm>
            <a:off x="7671462" y="452735"/>
            <a:ext cx="4307178" cy="646331"/>
          </a:xfrm>
          <a:prstGeom prst="rect">
            <a:avLst/>
          </a:prstGeom>
          <a:noFill/>
        </p:spPr>
        <p:txBody>
          <a:bodyPr wrap="square" lIns="91440" tIns="45720" rIns="91440" bIns="45720">
            <a:spAutoFit/>
          </a:bodyPr>
          <a:lstStyle/>
          <a:p>
            <a:pPr algn="ctr"/>
            <a:r>
              <a:rPr lang="en-US" sz="3600" b="1" i="1" u="sng" cap="none" spc="0" dirty="0">
                <a:ln w="0"/>
                <a:solidFill>
                  <a:schemeClr val="tx1"/>
                </a:solidFill>
                <a:effectLst>
                  <a:outerShdw blurRad="38100" dist="19050" dir="2700000" algn="tl" rotWithShape="0">
                    <a:schemeClr val="dk1">
                      <a:alpha val="40000"/>
                    </a:schemeClr>
                  </a:outerShdw>
                </a:effectLst>
              </a:rPr>
              <a:t>Schema diagram</a:t>
            </a:r>
          </a:p>
        </p:txBody>
      </p:sp>
    </p:spTree>
    <p:extLst>
      <p:ext uri="{BB962C8B-B14F-4D97-AF65-F5344CB8AC3E}">
        <p14:creationId xmlns:p14="http://schemas.microsoft.com/office/powerpoint/2010/main" val="535732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76C8DB-9A57-476C-8652-318A97DA99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892" y="243280"/>
            <a:ext cx="11727809" cy="6367245"/>
          </a:xfrm>
          <a:prstGeom prst="rect">
            <a:avLst/>
          </a:prstGeom>
        </p:spPr>
      </p:pic>
      <p:sp>
        <p:nvSpPr>
          <p:cNvPr id="6" name="Rectangle 5">
            <a:extLst>
              <a:ext uri="{FF2B5EF4-FFF2-40B4-BE49-F238E27FC236}">
                <a16:creationId xmlns:a16="http://schemas.microsoft.com/office/drawing/2014/main" id="{13D7ECEE-B87B-4F5A-BC25-5F3ED7E61088}"/>
              </a:ext>
            </a:extLst>
          </p:cNvPr>
          <p:cNvSpPr/>
          <p:nvPr/>
        </p:nvSpPr>
        <p:spPr>
          <a:xfrm>
            <a:off x="9223377" y="551305"/>
            <a:ext cx="2234907" cy="584775"/>
          </a:xfrm>
          <a:prstGeom prst="rect">
            <a:avLst/>
          </a:prstGeom>
          <a:noFill/>
        </p:spPr>
        <p:txBody>
          <a:bodyPr wrap="none" lIns="91440" tIns="45720" rIns="91440" bIns="45720">
            <a:spAutoFit/>
          </a:bodyPr>
          <a:lstStyle/>
          <a:p>
            <a:pPr algn="ctr"/>
            <a:r>
              <a:rPr lang="en-US" sz="3200" b="1" i="1" u="sng" cap="none" spc="0" dirty="0">
                <a:ln w="0"/>
                <a:solidFill>
                  <a:schemeClr val="tx1"/>
                </a:solidFill>
                <a:effectLst>
                  <a:outerShdw blurRad="38100" dist="19050" dir="2700000" algn="tl" rotWithShape="0">
                    <a:schemeClr val="dk1">
                      <a:alpha val="40000"/>
                    </a:schemeClr>
                  </a:outerShdw>
                </a:effectLst>
              </a:rPr>
              <a:t>ER diagram</a:t>
            </a:r>
          </a:p>
        </p:txBody>
      </p:sp>
    </p:spTree>
    <p:extLst>
      <p:ext uri="{BB962C8B-B14F-4D97-AF65-F5344CB8AC3E}">
        <p14:creationId xmlns:p14="http://schemas.microsoft.com/office/powerpoint/2010/main" val="172567276"/>
      </p:ext>
    </p:extLst>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docProps/app.xml><?xml version="1.0" encoding="utf-8"?>
<Properties xmlns="http://schemas.openxmlformats.org/officeDocument/2006/extended-properties" xmlns:vt="http://schemas.openxmlformats.org/officeDocument/2006/docPropsVTypes">
  <Template>TM03457444[[fn=Basis]]</Template>
  <TotalTime>540</TotalTime>
  <Words>467</Words>
  <Application>Microsoft Office PowerPoint</Application>
  <PresentationFormat>Widescreen</PresentationFormat>
  <Paragraphs>60</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 Black</vt:lpstr>
      <vt:lpstr>Arial Unicode MS</vt:lpstr>
      <vt:lpstr>Bahnschrift</vt:lpstr>
      <vt:lpstr>Corbel</vt:lpstr>
      <vt:lpstr>Basis</vt:lpstr>
      <vt:lpstr>COMIC CHARACTERS portal</vt:lpstr>
      <vt:lpstr>ABSTRACT</vt:lpstr>
      <vt:lpstr>INTRODUCTION</vt:lpstr>
      <vt:lpstr>EXISTING SYSTEMS AND ITS DEMERITS</vt:lpstr>
      <vt:lpstr>PROPOSED SYSTEM</vt:lpstr>
      <vt:lpstr>Required Specification</vt:lpstr>
      <vt:lpstr>ENTITIES AND ATTRIBUTES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COMIC CHARACTERS DATABASE MANAGEMENT SYSTEM</dc:title>
  <dc:creator>K P RACHAN</dc:creator>
  <cp:lastModifiedBy>K P RACHAN</cp:lastModifiedBy>
  <cp:revision>26</cp:revision>
  <dcterms:created xsi:type="dcterms:W3CDTF">2020-10-08T11:05:54Z</dcterms:created>
  <dcterms:modified xsi:type="dcterms:W3CDTF">2021-01-22T04:27:48Z</dcterms:modified>
</cp:coreProperties>
</file>

<file path=docProps/thumbnail.jpeg>
</file>